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 Black"/>
      <p:bold r:id="rId31"/>
      <p:boldItalic r:id="rId32"/>
    </p:embeddedFont>
    <p:embeddedFont>
      <p:font typeface="Hind Siliguri Light"/>
      <p:regular r:id="rId33"/>
      <p:bold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  <p:embeddedFont>
      <p:font typeface="Hind Siliguri Medium"/>
      <p:regular r:id="rId41"/>
      <p:bold r:id="rId42"/>
    </p:embeddedFont>
    <p:embeddedFont>
      <p:font typeface="Hind Siliguri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HindSiliguriMedium-bold.fntdata"/><Relationship Id="rId41" Type="http://schemas.openxmlformats.org/officeDocument/2006/relationships/font" Target="fonts/HindSiliguriMedium-regular.fntdata"/><Relationship Id="rId22" Type="http://schemas.openxmlformats.org/officeDocument/2006/relationships/slide" Target="slides/slide17.xml"/><Relationship Id="rId44" Type="http://schemas.openxmlformats.org/officeDocument/2006/relationships/font" Target="fonts/HindSiliguri-bold.fntdata"/><Relationship Id="rId21" Type="http://schemas.openxmlformats.org/officeDocument/2006/relationships/slide" Target="slides/slide16.xml"/><Relationship Id="rId43" Type="http://schemas.openxmlformats.org/officeDocument/2006/relationships/font" Target="fonts/HindSiliguri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Black-bold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indSiliguri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Black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font" Target="fonts/HindSiliguriLight-bold.fntdata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91ae21d2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991ae21d28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814b32ed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814b32ed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9105e32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99105e321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814b32ed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9814b32ed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991ae21d2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991ae21d28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9d13a063b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9d13a063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91ae21d2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991ae21d28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d13a063b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d13a063b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d13a063b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9d13a063b4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9d13a063b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9d13a063b4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304cd4c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c304cd4c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d13a063b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9d13a063b4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d13a063b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9d13a063b4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d13a063b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9d13a063b4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d13a063b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9d13a063b4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c304cd4cb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c304cd4cbd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23326349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4233263495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814b32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814b32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9105e321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99105e321d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814b32ed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9814b32e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99105e321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99105e321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814b32ed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814b32e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9105e32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99105e321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814b32ed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9814b32ed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1">
  <p:cSld name="Separata 0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ido Blanca">
  <p:cSld name="1_Contenido Blanca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42900" y="342900"/>
            <a:ext cx="793568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1900"/>
              <a:buFont typeface="Hind Siliguri"/>
              <a:buNone/>
              <a:defRPr b="1" i="0" sz="15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342900" y="593803"/>
            <a:ext cx="793568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ind Siliguri Light"/>
              <a:buNone/>
              <a:defRPr b="1" i="0" sz="1500" u="none" cap="none" strike="noStrike">
                <a:solidFill>
                  <a:srgbClr val="000000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81389" y="4761522"/>
            <a:ext cx="25608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685800" y="2564529"/>
            <a:ext cx="8731406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Hind Siliguri"/>
              <a:buNone/>
              <a:defRPr b="1" i="0" sz="56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685800" y="3813263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7000"/>
              <a:buFont typeface="Hind Siliguri"/>
              <a:buNone/>
              <a:defRPr b="1" i="0" sz="56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1866436" cy="73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2">
  <p:cSld name="Separata 0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471140" cy="7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3">
  <p:cSld name="Separata 0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471140" cy="7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3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4">
  <p:cSld name="Separata 0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8196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471140" cy="7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3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05">
  <p:cSld name="Separata 0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510602" y="2707741"/>
            <a:ext cx="38521" cy="21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0" y="2479418"/>
            <a:ext cx="9144000" cy="184666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685800"/>
            <a:ext cx="471140" cy="7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685800" y="2571750"/>
            <a:ext cx="6809015" cy="13102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685800" y="3804694"/>
            <a:ext cx="6809015" cy="879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8400"/>
              <a:buFont typeface="Hind Siliguri"/>
              <a:buNone/>
              <a:defRPr b="0" i="0" sz="68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3" type="body"/>
          </p:nvPr>
        </p:nvSpPr>
        <p:spPr>
          <a:xfrm>
            <a:off x="7820323" y="2834891"/>
            <a:ext cx="2647355" cy="28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8100"/>
              <a:buFont typeface="Hind Siliguri"/>
              <a:buNone/>
              <a:defRPr b="1" i="0" sz="22500" u="none" cap="none" strike="noStrik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Negra">
  <p:cSld name="Contenido Negra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342900" y="342900"/>
            <a:ext cx="793568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B2AD"/>
              </a:buClr>
              <a:buSzPts val="1900"/>
              <a:buFont typeface="Hind Siliguri"/>
              <a:buNone/>
              <a:defRPr b="1" i="0" sz="1500" u="none" cap="none" strike="noStrike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342900" y="593803"/>
            <a:ext cx="793568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ind Siliguri Light"/>
              <a:buNone/>
              <a:defRPr b="1" i="0" sz="1500" u="none" cap="none" strike="noStrike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Negra">
  <p:cSld name="Foto Negra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581389" y="4761522"/>
            <a:ext cx="25608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9" name="Google Shape;99;p22"/>
          <p:cNvSpPr/>
          <p:nvPr>
            <p:ph idx="2" type="pic"/>
          </p:nvPr>
        </p:nvSpPr>
        <p:spPr>
          <a:xfrm>
            <a:off x="1973766" y="362440"/>
            <a:ext cx="6163837" cy="4418621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411361" y="2571750"/>
            <a:ext cx="1322785" cy="220920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+ Foto Blanca">
  <p:cSld name="Contenido + Foto Blanc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581389" y="4761522"/>
            <a:ext cx="25608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" name="Google Shape;103;p23"/>
          <p:cNvSpPr/>
          <p:nvPr>
            <p:ph idx="2" type="pic"/>
          </p:nvPr>
        </p:nvSpPr>
        <p:spPr>
          <a:xfrm>
            <a:off x="347440" y="362440"/>
            <a:ext cx="2400300" cy="4419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+ Foto Negra">
  <p:cSld name="Contenido + Foto Negra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581389" y="4761522"/>
            <a:ext cx="25608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9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6" name="Google Shape;106;p24"/>
          <p:cNvSpPr/>
          <p:nvPr>
            <p:ph idx="2" type="pic"/>
          </p:nvPr>
        </p:nvSpPr>
        <p:spPr>
          <a:xfrm>
            <a:off x="347440" y="362440"/>
            <a:ext cx="2400300" cy="4419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cias">
  <p:cSld name="Gracias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/>
        </p:nvSpPr>
        <p:spPr>
          <a:xfrm>
            <a:off x="3679008" y="2263973"/>
            <a:ext cx="1785985" cy="615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lt1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¡Gracias!</a:t>
            </a:r>
            <a:endParaRPr b="1" sz="3800">
              <a:solidFill>
                <a:schemeClr val="lt1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Cierre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0.png"/><Relationship Id="rId7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1.png"/><Relationship Id="rId7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hyperlink" Target="https://youtu.be/LNZ6IqqRWwM" TargetMode="External"/><Relationship Id="rId7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Bloque 3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8" name="Google Shape;118;p27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311700" y="283192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Tipos de operadores</a:t>
            </a:r>
            <a:endParaRPr sz="22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6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Operadores lógicos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12" y="2273138"/>
            <a:ext cx="42767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56144" y="1711454"/>
            <a:ext cx="2220750" cy="21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3311" l="0" r="0" t="695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Operadores de pertenencia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3" name="Google Shape;233;p37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8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8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Operadores de pertenencia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463501" y="1972050"/>
            <a:ext cx="3700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Operadores para listas, tuplas, diccionarios o strings.</a:t>
            </a:r>
            <a:endParaRPr i="0" sz="1200" u="none" cap="none" strike="noStrike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00" y="2472050"/>
            <a:ext cx="4114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9198" y="1314001"/>
            <a:ext cx="2252175" cy="29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/>
          <p:cNvPicPr preferRelativeResize="0"/>
          <p:nvPr/>
        </p:nvPicPr>
        <p:blipFill rotWithShape="1">
          <a:blip r:embed="rId3">
            <a:alphaModFix/>
          </a:blip>
          <a:srcRect b="10265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Operador bit a bit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57" name="Google Shape;257;p39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8" name="Google Shape;2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40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0" name="Google Shape;27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Operador bit a bit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416000" y="1260050"/>
            <a:ext cx="43056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Los operadores bit a bit son usados para realizar cálculos bit a bit en enteros.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Primeros los enteros son convertidos a bits y después se realiza la operación.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El resultado lo devuelve en formato decimal.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000" y="2473850"/>
            <a:ext cx="43529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57225" y="1309287"/>
            <a:ext cx="2358275" cy="3350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10265" l="0" r="0" t="0"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Operadores de identidad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7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2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Operadores de identidad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563950" y="2424336"/>
            <a:ext cx="40872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Los operadores de identidad son usados para comprobar si un valor pertenece a una clase o tipo.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Suele ser usado para determinar el tipo de dato en ciertas variables.</a:t>
            </a:r>
            <a:endParaRPr i="0" sz="1200" u="none" cap="none" strike="noStrike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0424" y="1410151"/>
            <a:ext cx="3005075" cy="28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3"/>
          <p:cNvPicPr preferRelativeResize="0"/>
          <p:nvPr/>
        </p:nvPicPr>
        <p:blipFill rotWithShape="1">
          <a:blip r:embed="rId3">
            <a:alphaModFix/>
          </a:blip>
          <a:srcRect b="3212" l="0" r="0" t="704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3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¡A practicar!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04" name="Google Shape;304;p43"/>
          <p:cNvCxnSpPr/>
          <p:nvPr/>
        </p:nvCxnSpPr>
        <p:spPr>
          <a:xfrm>
            <a:off x="2755650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4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Google Shape;31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Ejercicio operador aritmético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318" name="Google Shape;318;p44"/>
          <p:cNvSpPr txBox="1"/>
          <p:nvPr/>
        </p:nvSpPr>
        <p:spPr>
          <a:xfrm>
            <a:off x="463500" y="1244325"/>
            <a:ext cx="211617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Define tres variables llamadas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,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c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con los valores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50, 5.0, 100.</a:t>
            </a:r>
            <a:endParaRPr b="1" sz="1200">
              <a:solidFill>
                <a:srgbClr val="314899"/>
              </a:solidFill>
              <a:latin typeface="Hind Siliguri"/>
              <a:ea typeface="Hind Siliguri"/>
              <a:cs typeface="Hind Siliguri"/>
              <a:sym typeface="Hind Siliguri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Define la variable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d 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siendo la suma de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 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Define la variable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e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siendo la resta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Define la variable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 f 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con el resultado de la multiplicación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d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e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Define la variable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g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con el resultado de la división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f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Define la variable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h 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con el módulo de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f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a.</a:t>
            </a:r>
            <a:endParaRPr b="1" sz="1200">
              <a:solidFill>
                <a:srgbClr val="314899"/>
              </a:solidFill>
              <a:latin typeface="Hind Siliguri"/>
              <a:ea typeface="Hind Siliguri"/>
              <a:cs typeface="Hind Siliguri"/>
              <a:sym typeface="Hind Siliguri"/>
            </a:endParaRPr>
          </a:p>
          <a:p>
            <a:pPr indent="-3238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5" name="Google Shape;325;p45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45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8" name="Google Shape;3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Ejercicio operador de comparación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463500" y="1188424"/>
            <a:ext cx="211617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Define las variables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con los valores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 50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10</a:t>
            </a:r>
            <a:endParaRPr b="1" sz="1200">
              <a:solidFill>
                <a:srgbClr val="314899"/>
              </a:solidFill>
              <a:latin typeface="Hind Siliguri"/>
              <a:ea typeface="Hind Siliguri"/>
              <a:cs typeface="Hind Siliguri"/>
              <a:sym typeface="Hind Siliguri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son iguales.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son distintos.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es mayor que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es menor o igual que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8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Tipos de operadores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463500" y="1060575"/>
            <a:ext cx="78150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Una expresión combina operandos y operadores siguiendo unas reglas sintácticas simples, similares a las que ya conocemos de la aritmética.</a:t>
            </a:r>
            <a:endParaRPr b="0"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t/>
            </a:r>
            <a:endParaRPr b="0"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Además, pueden contener palabras clave del lenguaje y signos de puntuación.</a:t>
            </a:r>
            <a:endParaRPr b="0"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t/>
            </a:r>
            <a:endParaRPr b="0"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Un operador es un símbolo que determina la operación a realizar sobre los operandos (datos) a los que afecta.</a:t>
            </a:r>
            <a:endParaRPr b="0"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t/>
            </a:r>
            <a:endParaRPr b="0"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0" lang="es" sz="1200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Una sentencia o comando es un conjunto de expresiones que permiten ejecutar una determinada acción.</a:t>
            </a:r>
            <a:endParaRPr b="0"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0" y="4684575"/>
            <a:ext cx="49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b="1" lang="es" sz="1200" u="sng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https://youtu.be/LNZ6IqqRWwM</a:t>
            </a:r>
            <a:r>
              <a:rPr b="1" lang="es" sz="1200">
                <a:solidFill>
                  <a:srgbClr val="00B2AD"/>
                </a:solidFill>
                <a:latin typeface="Hind Siliguri"/>
                <a:ea typeface="Hind Siliguri"/>
                <a:cs typeface="Hind Siliguri"/>
                <a:sym typeface="Hind Siliguri"/>
              </a:rPr>
              <a:t> </a:t>
            </a:r>
            <a:endParaRPr b="1" sz="1200">
              <a:solidFill>
                <a:srgbClr val="00B2AD"/>
              </a:solidFill>
              <a:latin typeface="Hind Siliguri"/>
              <a:ea typeface="Hind Siliguri"/>
              <a:cs typeface="Hind Siliguri"/>
              <a:sym typeface="Hind Siliguri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3826" y="2679099"/>
            <a:ext cx="3774975" cy="2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6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46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0" name="Google Shape;34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6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Ejercicio operador de asignación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342" name="Google Shape;342;p46"/>
          <p:cNvSpPr txBox="1"/>
          <p:nvPr/>
        </p:nvSpPr>
        <p:spPr>
          <a:xfrm>
            <a:off x="463500" y="1453559"/>
            <a:ext cx="211617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Define una variable y asígnale el valor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999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Suma 1 a la variable anterior.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Resta 10 a la variable anterior.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Multiplica por 10.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Divide entre 5.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Asigna a la variable inicial el resultado del módulo de 60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7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7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47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Ejercicio con operadores lógicos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463500" y="1451868"/>
            <a:ext cx="21161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Crea las variables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a, b, c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d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con los valores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10, 100, 200 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300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respectivamente.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 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es mayor que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c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es menor que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d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elvetica Neue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la suma de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a 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es mayor o igual que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c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o la suma de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b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y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c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es mayor o igual que </a:t>
            </a:r>
            <a:r>
              <a:rPr b="1" i="0" lang="es" sz="1200" u="none" cap="none" strike="noStrike">
                <a:solidFill>
                  <a:srgbClr val="314899"/>
                </a:solidFill>
                <a:latin typeface="Hind Siliguri"/>
                <a:ea typeface="Hind Siliguri"/>
                <a:cs typeface="Hind Siliguri"/>
                <a:sym typeface="Hind Siliguri"/>
              </a:rPr>
              <a:t>d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i="0" sz="1200" u="none" cap="none" strike="noStrike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8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8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48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4" name="Google Shape;3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Ejercicio operadores de pertenencia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366" name="Google Shape;366;p48"/>
          <p:cNvSpPr txBox="1"/>
          <p:nvPr/>
        </p:nvSpPr>
        <p:spPr>
          <a:xfrm>
            <a:off x="463500" y="1311644"/>
            <a:ext cx="211617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Para realizar los siguientes ejercicios, debemos de crear las siguientes variables: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list1 = [1,2,3,4,5]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list2 = ['Hello','Word','Python’]</a:t>
            </a:r>
            <a:endParaRPr i="0" sz="1200" u="none" cap="none" strike="noStrike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list3 = ['Operator','Membership', 100,200]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</a:t>
            </a:r>
            <a:r>
              <a:rPr i="1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5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está en </a:t>
            </a:r>
            <a:r>
              <a:rPr i="1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list1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“Hello” y “Python” están en </a:t>
            </a:r>
            <a:r>
              <a:rPr i="1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list2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</a:t>
            </a:r>
            <a:r>
              <a:rPr i="1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list2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 es igual que </a:t>
            </a:r>
            <a:r>
              <a:rPr i="1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list3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9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3" name="Google Shape;373;p49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49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6" name="Google Shape;37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Ejercicio con operadores bit a bit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378" name="Google Shape;378;p49"/>
          <p:cNvSpPr txBox="1"/>
          <p:nvPr/>
        </p:nvSpPr>
        <p:spPr>
          <a:xfrm>
            <a:off x="463500" y="1339025"/>
            <a:ext cx="7858500" cy="20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Recuerda que estos tipos de operadores utiliza números binarios internamente. Los siguientes ejercicios consisten en utilizar los operadores indicados con las variables siguientes: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a = 1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b = 2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Operador AND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Operador XOR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Operador left shit</a:t>
            </a:r>
            <a:endParaRPr i="0" sz="1200" u="none" cap="none" strike="noStrike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238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0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0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5" name="Google Shape;385;p50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0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50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8" name="Google Shape;3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Ejercicio con operadores de identidad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463501" y="1333034"/>
            <a:ext cx="211617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a = 3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Char char="•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b = 3.0 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266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a es un </a:t>
            </a:r>
            <a:r>
              <a:rPr i="1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int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b es un </a:t>
            </a:r>
            <a:r>
              <a:rPr i="1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boolean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  <a:p>
            <a:pPr indent="-4000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899"/>
              </a:buClr>
              <a:buSzPts val="1200"/>
              <a:buFont typeface="Hind Siliguri Light"/>
              <a:buAutoNum type="arabicPeriod"/>
            </a:pP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Comprueba si b es un </a:t>
            </a:r>
            <a:r>
              <a:rPr i="1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float</a:t>
            </a:r>
            <a:r>
              <a:rPr i="0" lang="es" sz="1200" u="none" cap="none" strike="noStrike">
                <a:solidFill>
                  <a:srgbClr val="314899"/>
                </a:solidFill>
                <a:latin typeface="Hind Siliguri Light"/>
                <a:ea typeface="Hind Siliguri Light"/>
                <a:cs typeface="Hind Siliguri Light"/>
                <a:sym typeface="Hind Siliguri Light"/>
              </a:rPr>
              <a:t>.</a:t>
            </a:r>
            <a:endParaRPr sz="1200">
              <a:solidFill>
                <a:srgbClr val="314899"/>
              </a:solidFill>
              <a:latin typeface="Hind Siliguri Light"/>
              <a:ea typeface="Hind Siliguri Light"/>
              <a:cs typeface="Hind Siliguri Light"/>
              <a:sym typeface="Hind Siliguri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400" y="201835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1"/>
          <p:cNvSpPr txBox="1"/>
          <p:nvPr/>
        </p:nvSpPr>
        <p:spPr>
          <a:xfrm>
            <a:off x="1364850" y="45546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b="10265" l="0" r="0" t="0"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Operadores aritméticos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42" name="Google Shape;142;p29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0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30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" name="Google Shape;1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Operadores aritméticos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650" y="1711450"/>
            <a:ext cx="37528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8625" y="1004636"/>
            <a:ext cx="2236875" cy="31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 rotWithShape="1">
          <a:blip r:embed="rId3">
            <a:alphaModFix/>
          </a:blip>
          <a:srcRect b="2638" l="0" r="0" t="7627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Operadores de comparación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65" name="Google Shape;165;p31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32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" name="Google Shape;1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Operadores de comparación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50" y="1889375"/>
            <a:ext cx="37528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0550" y="987775"/>
            <a:ext cx="2254938" cy="356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3212" l="0" r="0" t="704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Operadores de asignación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88" name="Google Shape;188;p33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1" y="1711462"/>
            <a:ext cx="4412549" cy="33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>
            <p:ph idx="12" type="sldNum"/>
          </p:nvPr>
        </p:nvSpPr>
        <p:spPr>
          <a:xfrm>
            <a:off x="8622879" y="4761525"/>
            <a:ext cx="2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0"/>
            <a:ext cx="9144001" cy="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 rotWithShape="1">
          <a:blip r:embed="rId4">
            <a:alphaModFix/>
          </a:blip>
          <a:srcRect b="-10" l="0" r="3334" t="0"/>
          <a:stretch/>
        </p:blipFill>
        <p:spPr>
          <a:xfrm>
            <a:off x="0" y="5068275"/>
            <a:ext cx="9144001" cy="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>
            <a:off x="463500" y="802700"/>
            <a:ext cx="7452000" cy="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1" name="Google Shape;20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935" y="334050"/>
            <a:ext cx="616023" cy="4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463500" y="360050"/>
            <a:ext cx="781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D"/>
              </a:buClr>
              <a:buSzPts val="3000"/>
              <a:buFont typeface="Hind Siliguri Medium"/>
              <a:buNone/>
            </a:pPr>
            <a:r>
              <a:rPr lang="es" sz="2200">
                <a:solidFill>
                  <a:srgbClr val="F04D93"/>
                </a:solidFill>
              </a:rPr>
              <a:t>Operadores de asignación</a:t>
            </a:r>
            <a:endParaRPr sz="24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4975" y="1313013"/>
            <a:ext cx="38290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7502" l="0" r="0" t="2755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/>
        </p:nvSpPr>
        <p:spPr>
          <a:xfrm>
            <a:off x="311700" y="2060075"/>
            <a:ext cx="8520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FF1B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Operadores lógicos</a:t>
            </a:r>
            <a:endParaRPr sz="3000">
              <a:solidFill>
                <a:srgbClr val="EFF1B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422625" y="2814550"/>
            <a:ext cx="3632700" cy="0"/>
          </a:xfrm>
          <a:prstGeom prst="straightConnector1">
            <a:avLst/>
          </a:prstGeom>
          <a:noFill/>
          <a:ln cap="flat" cmpd="sng" w="9525">
            <a:solidFill>
              <a:srgbClr val="00B2A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5" y="425200"/>
            <a:ext cx="1407176" cy="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443025" y="4581925"/>
            <a:ext cx="641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04D9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binaia.es</a:t>
            </a:r>
            <a:endParaRPr sz="1100">
              <a:solidFill>
                <a:srgbClr val="F04D9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6953250" y="2501975"/>
            <a:ext cx="146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0">
                <a:solidFill>
                  <a:srgbClr val="EFF1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5000">
              <a:solidFill>
                <a:srgbClr val="EFF1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